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372" r:id="rId6"/>
    <p:sldId id="357" r:id="rId7"/>
    <p:sldId id="361" r:id="rId8"/>
    <p:sldId id="362" r:id="rId9"/>
    <p:sldId id="363" r:id="rId10"/>
    <p:sldId id="371" r:id="rId11"/>
    <p:sldId id="365" r:id="rId12"/>
    <p:sldId id="373" r:id="rId13"/>
    <p:sldId id="364" r:id="rId14"/>
    <p:sldId id="366" r:id="rId15"/>
    <p:sldId id="261" r:id="rId16"/>
    <p:sldId id="262" r:id="rId17"/>
    <p:sldId id="263" r:id="rId18"/>
    <p:sldId id="367" r:id="rId19"/>
    <p:sldId id="265" r:id="rId20"/>
    <p:sldId id="266" r:id="rId21"/>
    <p:sldId id="267" r:id="rId22"/>
    <p:sldId id="268" r:id="rId23"/>
    <p:sldId id="270" r:id="rId24"/>
    <p:sldId id="271" r:id="rId25"/>
    <p:sldId id="368" r:id="rId26"/>
    <p:sldId id="274" r:id="rId27"/>
    <p:sldId id="275" r:id="rId28"/>
    <p:sldId id="276" r:id="rId29"/>
    <p:sldId id="279" r:id="rId30"/>
    <p:sldId id="278" r:id="rId31"/>
    <p:sldId id="280" r:id="rId32"/>
    <p:sldId id="281" r:id="rId33"/>
    <p:sldId id="282" r:id="rId34"/>
    <p:sldId id="283" r:id="rId35"/>
    <p:sldId id="370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347" r:id="rId45"/>
    <p:sldId id="348" r:id="rId46"/>
    <p:sldId id="349" r:id="rId47"/>
    <p:sldId id="350" r:id="rId48"/>
    <p:sldId id="351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2" autoAdjust="0"/>
  </p:normalViewPr>
  <p:slideViewPr>
    <p:cSldViewPr>
      <p:cViewPr varScale="1">
        <p:scale>
          <a:sx n="78" d="100"/>
          <a:sy n="78" d="100"/>
        </p:scale>
        <p:origin x="-108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47B0F-D2FF-4C30-AE2B-62DEAFAE79C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831E-397D-467B-AE2E-415C8BB1D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219DF-487E-4905-B35F-1EEAD27AEB86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82A6-BFEC-4AF2-8A3A-B1A4629F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5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82A6-BFEC-4AF2-8A3A-B1A4629FF6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82A6-BFEC-4AF2-8A3A-B1A4629FF6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82A6-BFEC-4AF2-8A3A-B1A4629FF6D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82A6-BFEC-4AF2-8A3A-B1A4629FF6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82A6-BFEC-4AF2-8A3A-B1A4629FF6D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7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7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48F5-F6C7-4438-B02D-AAAE8FAB976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E3E9-433D-4C0D-B75F-B61E19A7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2012 Greater Fargo-Moorhead Community Health Needs Assessment of Residents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3657600"/>
            <a:ext cx="6781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Results of an April 2012 Survey of </a:t>
            </a:r>
            <a:r>
              <a:rPr lang="en-US" dirty="0" smtClean="0">
                <a:solidFill>
                  <a:schemeClr val="tx1"/>
                </a:solidFill>
              </a:rPr>
              <a:t>Cass </a:t>
            </a:r>
            <a:r>
              <a:rPr lang="en-US" dirty="0">
                <a:solidFill>
                  <a:schemeClr val="tx1"/>
                </a:solidFill>
              </a:rPr>
              <a:t>County, North Dakota and </a:t>
            </a:r>
            <a:r>
              <a:rPr lang="en-US" dirty="0" smtClean="0">
                <a:solidFill>
                  <a:schemeClr val="tx1"/>
                </a:solidFill>
              </a:rPr>
              <a:t>Clay </a:t>
            </a:r>
            <a:r>
              <a:rPr lang="en-US" dirty="0">
                <a:solidFill>
                  <a:schemeClr val="tx1"/>
                </a:solidFill>
              </a:rPr>
              <a:t>County, Minnesota Residents</a:t>
            </a:r>
          </a:p>
        </p:txBody>
      </p:sp>
    </p:spTree>
    <p:extLst>
      <p:ext uri="{BB962C8B-B14F-4D97-AF65-F5344CB8AC3E}">
        <p14:creationId xmlns:p14="http://schemas.microsoft.com/office/powerpoint/2010/main" val="3913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Health and Wellness Concerns About the Community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b="1" dirty="0" smtClean="0"/>
              <a:t>Highest levels of concern were for:</a:t>
            </a:r>
          </a:p>
          <a:p>
            <a:pPr lvl="1">
              <a:buFont typeface="Calibri" pitchFamily="34" charset="0"/>
              <a:buChar char="–"/>
            </a:pPr>
            <a:r>
              <a:rPr lang="en-US" sz="2500" dirty="0" smtClean="0"/>
              <a:t>Cost and access issues</a:t>
            </a:r>
          </a:p>
          <a:p>
            <a:pPr lvl="1">
              <a:buFont typeface="Calibri" pitchFamily="34" charset="0"/>
              <a:buChar char="–"/>
            </a:pPr>
            <a:r>
              <a:rPr lang="en-US" sz="2500" dirty="0" smtClean="0">
                <a:solidFill>
                  <a:prstClr val="black"/>
                </a:solidFill>
              </a:rPr>
              <a:t>Physical and mental health issues</a:t>
            </a:r>
          </a:p>
          <a:p>
            <a:pPr marL="464058" lvl="2" indent="0">
              <a:buNone/>
            </a:pPr>
            <a:endParaRPr lang="en-US" sz="2500" dirty="0" smtClean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Least concerned about: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Distance to health care services</a:t>
            </a:r>
            <a:endParaRPr lang="en-US" dirty="0">
              <a:solidFill>
                <a:prstClr val="black"/>
              </a:solidFill>
            </a:endParaRPr>
          </a:p>
          <a:p>
            <a:pPr marL="464058" lvl="2" indent="0">
              <a:buNone/>
            </a:pPr>
            <a:endParaRPr lang="en-US" sz="2500" dirty="0">
              <a:solidFill>
                <a:prstClr val="black"/>
              </a:solidFill>
            </a:endParaRPr>
          </a:p>
          <a:p>
            <a:pPr marL="747522" lvl="2"/>
            <a:endParaRPr lang="en-US" sz="2100" dirty="0"/>
          </a:p>
          <a:p>
            <a:pPr lvl="1"/>
            <a:endParaRPr lang="en-US" sz="2500" dirty="0"/>
          </a:p>
          <a:p>
            <a:pPr lvl="1"/>
            <a:endParaRPr lang="en-US" sz="2100" dirty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Cost and access issues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The cost of health insurance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The cost of health care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The cost of prescription drugs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The adequacy of health insurance coverage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Access to health insurance coverage</a:t>
            </a:r>
            <a:endParaRPr lang="en-US" sz="2500" dirty="0">
              <a:solidFill>
                <a:prstClr val="black"/>
              </a:solidFill>
            </a:endParaRPr>
          </a:p>
          <a:p>
            <a:pPr marL="747522" lvl="2"/>
            <a:endParaRPr lang="en-US" sz="2100" dirty="0"/>
          </a:p>
          <a:p>
            <a:pPr lvl="1"/>
            <a:endParaRPr lang="en-US" sz="2500" dirty="0"/>
          </a:p>
          <a:p>
            <a:pPr lvl="1"/>
            <a:endParaRPr lang="en-US" sz="2100" dirty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74" y="1905000"/>
            <a:ext cx="355402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15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</a:rPr>
              <a:t>Most concern for:</a:t>
            </a:r>
          </a:p>
          <a:p>
            <a:r>
              <a:rPr lang="en-US" sz="2700" b="1" dirty="0" smtClean="0">
                <a:solidFill>
                  <a:prstClr val="black"/>
                </a:solidFill>
              </a:rPr>
              <a:t>Physical and mental health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Cancer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Chronic disease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Obesity</a:t>
            </a: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Stress</a:t>
            </a:r>
          </a:p>
          <a:p>
            <a:pPr marL="747522" lvl="2"/>
            <a:endParaRPr lang="en-US" sz="2100" dirty="0"/>
          </a:p>
          <a:p>
            <a:pPr lvl="1"/>
            <a:endParaRPr lang="en-US" sz="2500" dirty="0"/>
          </a:p>
          <a:p>
            <a:pPr lvl="1"/>
            <a:endParaRPr lang="en-US" sz="2100" dirty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pic>
        <p:nvPicPr>
          <p:cNvPr id="1028" name="Picture 4" descr="C:\Users\Kay.Schwarzwalter\AppData\Local\Microsoft\Windows\Temporary Internet Files\Content.IE5\JRPXQ7KC\MP9004222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58751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57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85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Community Assets/Best Things About</a:t>
            </a:r>
          </a:p>
          <a:p>
            <a:pPr marL="0" indent="0">
              <a:buNone/>
            </a:pPr>
            <a:r>
              <a:rPr lang="en-US" sz="3600" b="1" dirty="0" smtClean="0"/>
              <a:t>Their Community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dirty="0" smtClean="0"/>
              <a:t>People</a:t>
            </a:r>
          </a:p>
          <a:p>
            <a:r>
              <a:rPr lang="en-US" dirty="0" smtClean="0"/>
              <a:t>Services and Resources</a:t>
            </a:r>
          </a:p>
          <a:p>
            <a:r>
              <a:rPr lang="en-US" dirty="0" smtClean="0"/>
              <a:t>Quality of Life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pic>
        <p:nvPicPr>
          <p:cNvPr id="7172" name="Picture 4" descr="C:\Users\Kay.Schwarzwalter\AppData\Local\Microsoft\Windows\Temporary Internet Files\Content.IE5\V7ZBZUH3\MC9000229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131308" cy="308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29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agreement with statements about their community regarding PEOPLE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5701671" cy="3657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Text Placeholder 11"/>
          <p:cNvSpPr>
            <a:spLocks noGrp="1"/>
          </p:cNvSpPr>
          <p:nvPr>
            <p:ph type="body" sz="half" idx="4294967295"/>
          </p:nvPr>
        </p:nvSpPr>
        <p:spPr>
          <a:xfrm>
            <a:off x="76200" y="1435100"/>
            <a:ext cx="2932113" cy="46910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most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People in their community are friendly, helpful, and supportive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a sense of community or feeling connected to people who live 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least that</a:t>
            </a:r>
            <a:r>
              <a:rPr lang="en-US" sz="1600" b="1" dirty="0" smtClean="0"/>
              <a:t>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tolerance, inclusion, and open-mindedness (although still a moderate level of agreement)</a:t>
            </a:r>
          </a:p>
        </p:txBody>
      </p:sp>
    </p:spTree>
    <p:extLst>
      <p:ext uri="{BB962C8B-B14F-4D97-AF65-F5344CB8AC3E}">
        <p14:creationId xmlns:p14="http://schemas.microsoft.com/office/powerpoint/2010/main" val="9164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agreement with statements about their community regarding </a:t>
            </a:r>
            <a:br>
              <a:rPr lang="en-US" sz="2800" b="1" dirty="0" smtClean="0"/>
            </a:br>
            <a:r>
              <a:rPr lang="en-US" sz="2800" b="1" dirty="0" smtClean="0"/>
              <a:t>SERVICES AND RESOURCES</a:t>
            </a:r>
            <a:endParaRPr lang="en-US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981200"/>
            <a:ext cx="5693955" cy="33528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" y="1524000"/>
            <a:ext cx="2932113" cy="46910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most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are quality higher education opportunities and institutions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are quality school systems and programs for youth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quality health care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the least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There is effective transportation (although still moderately high level of agreement)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1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28800"/>
            <a:ext cx="5714999" cy="34290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agreement with statements about their community regarding QUALITY OF LIFE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" y="1435100"/>
            <a:ext cx="29321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most that: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Their community is a good place to raise kids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Their community is a healthy place to live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agree least that: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600" dirty="0" smtClean="0"/>
              <a:t>Their community is a safe place to live and has little or no crime (although still a moderately high level of agreement)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74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General Concerns About Their Community 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3600" dirty="0" smtClean="0"/>
              <a:t>Economic Issues</a:t>
            </a:r>
          </a:p>
          <a:p>
            <a:r>
              <a:rPr lang="en-US" sz="3600" dirty="0" smtClean="0"/>
              <a:t>Transportation</a:t>
            </a:r>
          </a:p>
          <a:p>
            <a:r>
              <a:rPr lang="en-US" sz="3600" dirty="0" smtClean="0"/>
              <a:t>Environment</a:t>
            </a:r>
          </a:p>
          <a:p>
            <a:r>
              <a:rPr lang="en-US" sz="3600" dirty="0" smtClean="0"/>
              <a:t>Children and Youth</a:t>
            </a:r>
          </a:p>
          <a:p>
            <a:r>
              <a:rPr lang="en-US" sz="3600" dirty="0" smtClean="0"/>
              <a:t>The Aging Population</a:t>
            </a:r>
          </a:p>
          <a:p>
            <a:r>
              <a:rPr lang="en-US" sz="3600" dirty="0" smtClean="0"/>
              <a:t>Safety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pic>
        <p:nvPicPr>
          <p:cNvPr id="8194" name="Picture 2" descr="C:\Users\Kay.Schwarzwalter\AppData\Local\Microsoft\Windows\Temporary Internet Files\Content.IE5\V7ZBZUH3\MP9004331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94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ECONOMIC ISSUES</a:t>
            </a:r>
            <a:endParaRPr lang="en-US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828800"/>
            <a:ext cx="5557797" cy="377676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48000" cy="4691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vailability of employment opportunities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conomic disparities between higher and lower classes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ost of living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285750"/>
            <a:r>
              <a:rPr lang="en-US" sz="1800" b="1" dirty="0" smtClean="0"/>
              <a:t>Respondents are least concerned about: </a:t>
            </a:r>
            <a:r>
              <a:rPr lang="en-US" sz="1800" dirty="0" smtClean="0"/>
              <a:t>(although </a:t>
            </a:r>
            <a:r>
              <a:rPr lang="en-US" sz="1800" dirty="0"/>
              <a:t>still moderately </a:t>
            </a:r>
            <a:r>
              <a:rPr lang="en-US" sz="1800" dirty="0" smtClean="0"/>
              <a:t>concerned)</a:t>
            </a:r>
            <a:endParaRPr lang="en-US" sz="1800" b="1" dirty="0" smtClean="0"/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Hunger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Homelessness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07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z="32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Purpose</a:t>
            </a:r>
          </a:p>
          <a:p>
            <a:pPr lvl="2"/>
            <a:endParaRPr lang="en-US" b="1" dirty="0"/>
          </a:p>
          <a:p>
            <a:pPr lvl="2"/>
            <a:r>
              <a:rPr lang="en-US" sz="2600" dirty="0" smtClean="0">
                <a:solidFill>
                  <a:prstClr val="black"/>
                </a:solidFill>
              </a:rPr>
              <a:t>To </a:t>
            </a:r>
            <a:r>
              <a:rPr lang="en-US" sz="2600" dirty="0">
                <a:solidFill>
                  <a:prstClr val="black"/>
                </a:solidFill>
              </a:rPr>
              <a:t>learn about </a:t>
            </a:r>
            <a:r>
              <a:rPr lang="en-US" sz="2600" dirty="0" smtClean="0">
                <a:solidFill>
                  <a:prstClr val="black"/>
                </a:solidFill>
              </a:rPr>
              <a:t>residents’ </a:t>
            </a:r>
            <a:r>
              <a:rPr lang="en-US" sz="2600" dirty="0">
                <a:solidFill>
                  <a:prstClr val="black"/>
                </a:solidFill>
              </a:rPr>
              <a:t>perceptions of </a:t>
            </a:r>
            <a:r>
              <a:rPr lang="en-US" sz="2600" dirty="0" smtClean="0">
                <a:solidFill>
                  <a:prstClr val="black"/>
                </a:solidFill>
              </a:rPr>
              <a:t>the prevalence of disease </a:t>
            </a:r>
            <a:r>
              <a:rPr lang="en-US" sz="2600" dirty="0">
                <a:solidFill>
                  <a:prstClr val="black"/>
                </a:solidFill>
              </a:rPr>
              <a:t>and health issues in the F-M metro </a:t>
            </a:r>
            <a:r>
              <a:rPr lang="en-US" sz="2600" dirty="0" smtClean="0">
                <a:solidFill>
                  <a:prstClr val="black"/>
                </a:solidFill>
              </a:rPr>
              <a:t>community</a:t>
            </a:r>
          </a:p>
          <a:p>
            <a:pPr lvl="2"/>
            <a:endParaRPr lang="en-US" sz="2600" dirty="0">
              <a:solidFill>
                <a:prstClr val="black"/>
              </a:solidFill>
            </a:endParaRPr>
          </a:p>
          <a:p>
            <a:pPr lvl="2"/>
            <a:r>
              <a:rPr lang="en-US" sz="2600" dirty="0" smtClean="0">
                <a:solidFill>
                  <a:prstClr val="black"/>
                </a:solidFill>
              </a:rPr>
              <a:t>Results are generalizable</a:t>
            </a:r>
            <a:endParaRPr lang="en-US" sz="2600" dirty="0">
              <a:solidFill>
                <a:prstClr val="black"/>
              </a:solidFill>
            </a:endParaRPr>
          </a:p>
          <a:p>
            <a:pPr lvl="2"/>
            <a:endParaRPr lang="en-US" b="1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6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TRANSPORTATION</a:t>
            </a:r>
            <a:endParaRPr lang="en-US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905000"/>
            <a:ext cx="5410201" cy="35814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" y="1435100"/>
            <a:ext cx="29321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 cost of automobile ownership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The availability of good walking or biking options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are least concerned about: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Traffic congestion (although still moderately concerned)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33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ENVIRONMENT</a:t>
            </a:r>
            <a:endParaRPr lang="en-US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905000"/>
            <a:ext cx="5708103" cy="3429000"/>
          </a:xfrm>
          <a:prstGeom prst="rect">
            <a:avLst/>
          </a:prstGeom>
          <a:ln>
            <a:solidFill>
              <a:schemeClr val="accent3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dirty="0" smtClean="0"/>
              <a:t>Overall, respondents are not that concerned with environmental issues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dirty="0" smtClean="0"/>
              <a:t>Respondents have a higher level of concern with garbage and litter than with water quality, noise level, and air quality issues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44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CHILDREN AND YOUTH</a:t>
            </a:r>
            <a:endParaRPr lang="en-US" sz="2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05000"/>
            <a:ext cx="5629778" cy="35814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Bullying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vailability and/or cost of quality child care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are least concerned about:</a:t>
            </a:r>
          </a:p>
          <a:p>
            <a:pPr marL="740664" indent="-285750">
              <a:buFont typeface="Arial" pitchFamily="34" charset="0"/>
              <a:buChar char="•"/>
            </a:pPr>
            <a:r>
              <a:rPr lang="en-US" sz="1600" dirty="0" smtClean="0"/>
              <a:t>School dropout rates and truancy (although still moderately concerned)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7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THE AGING POPULATION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" y="1371600"/>
            <a:ext cx="3200400" cy="51816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285750">
              <a:buFont typeface="Arial" pitchFamily="34" charset="0"/>
              <a:buChar char="•"/>
            </a:pPr>
            <a:endParaRPr lang="en-US" sz="21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2600" b="1" dirty="0" smtClean="0"/>
              <a:t>Respondents are most concerned about: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2300" dirty="0" smtClean="0"/>
              <a:t>The availability and cost of long-term care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2300" dirty="0" smtClean="0"/>
              <a:t>The availability of resources to help the elderly stay in their homes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2300" dirty="0" smtClean="0"/>
              <a:t>The availability and cost for family and friends caring for elders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2600" b="1" dirty="0" smtClean="0"/>
              <a:t>Respondents are least concerned about: </a:t>
            </a:r>
            <a:r>
              <a:rPr lang="en-US" sz="2600" dirty="0" smtClean="0"/>
              <a:t>(although still moderately concerned)</a:t>
            </a:r>
          </a:p>
          <a:p>
            <a:pPr marL="685800" indent="-285750">
              <a:buFont typeface="Arial" pitchFamily="34" charset="0"/>
              <a:buChar char="•"/>
            </a:pPr>
            <a:r>
              <a:rPr lang="en-US" sz="2300" dirty="0" smtClean="0"/>
              <a:t>The availability of resources for grandparents caring for grandchildren</a:t>
            </a:r>
          </a:p>
          <a:p>
            <a:pPr marL="685800" indent="-285750"/>
            <a:r>
              <a:rPr lang="en-US" sz="2300" dirty="0"/>
              <a:t>The availability or cost of activities for seniors</a:t>
            </a:r>
          </a:p>
          <a:p>
            <a:pPr marL="685800" indent="-285750">
              <a:buFont typeface="Arial" pitchFamily="34" charset="0"/>
              <a:buChar char="•"/>
            </a:pPr>
            <a:endParaRPr lang="en-US" sz="2100" dirty="0" smtClean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410200" cy="3537156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their community regarding SAFETY</a:t>
            </a:r>
            <a:endParaRPr lang="en-US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1" y="1905000"/>
            <a:ext cx="5562600" cy="31242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457200" indent="-285750">
              <a:buFont typeface="Arial" pitchFamily="34" charset="0"/>
              <a:buChar char="•"/>
            </a:pPr>
            <a:r>
              <a:rPr lang="en-US" sz="18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</a:t>
            </a:r>
            <a:r>
              <a:rPr lang="en-US" sz="1800" dirty="0" smtClean="0"/>
              <a:t>resence and influence of drug dealers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omestic violence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</a:t>
            </a:r>
            <a:r>
              <a:rPr lang="en-US" sz="1800" dirty="0" smtClean="0"/>
              <a:t>roperty crimes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hild abuse and neglect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285750"/>
            <a:r>
              <a:rPr lang="en-US" sz="1800" b="1" dirty="0" smtClean="0"/>
              <a:t>Respondents are least concerned about</a:t>
            </a:r>
            <a:r>
              <a:rPr lang="en-US" sz="1800" b="1" dirty="0"/>
              <a:t>: </a:t>
            </a:r>
            <a:r>
              <a:rPr lang="en-US" sz="1800" dirty="0" smtClean="0"/>
              <a:t>(although </a:t>
            </a:r>
            <a:r>
              <a:rPr lang="en-US" sz="1800" dirty="0"/>
              <a:t>still moderately </a:t>
            </a:r>
            <a:r>
              <a:rPr lang="en-US" sz="1800" dirty="0" smtClean="0"/>
              <a:t>concerned</a:t>
            </a:r>
            <a:r>
              <a:rPr lang="en-US" sz="1800" dirty="0"/>
              <a:t>)</a:t>
            </a:r>
            <a:endParaRPr lang="en-US" sz="1800" dirty="0" smtClean="0"/>
          </a:p>
          <a:p>
            <a:pPr marL="740664" indent="-285750">
              <a:buFont typeface="Arial" pitchFamily="34" charset="0"/>
              <a:buChar char="•"/>
            </a:pPr>
            <a:r>
              <a:rPr lang="en-US" sz="1800" dirty="0" smtClean="0"/>
              <a:t>Violent crimes</a:t>
            </a:r>
          </a:p>
          <a:p>
            <a:pPr marL="740664" indent="-285750"/>
            <a:r>
              <a:rPr lang="en-US" sz="1800" dirty="0" smtClean="0"/>
              <a:t>Elder abuse</a:t>
            </a:r>
          </a:p>
        </p:txBody>
      </p:sp>
    </p:spTree>
    <p:extLst>
      <p:ext uri="{BB962C8B-B14F-4D97-AF65-F5344CB8AC3E}">
        <p14:creationId xmlns:p14="http://schemas.microsoft.com/office/powerpoint/2010/main" val="35547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Health and Wellness Concerns About Their Community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3600" dirty="0" smtClean="0"/>
              <a:t>Access to health care</a:t>
            </a:r>
          </a:p>
          <a:p>
            <a:r>
              <a:rPr lang="en-US" sz="3600" dirty="0" smtClean="0"/>
              <a:t>Physical and mental health</a:t>
            </a:r>
          </a:p>
          <a:p>
            <a:r>
              <a:rPr lang="en-US" sz="3600" dirty="0" smtClean="0"/>
              <a:t>Substance use and abuse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pic>
        <p:nvPicPr>
          <p:cNvPr id="10245" name="Picture 5" descr="C:\Users\Kay.Schwarzwalter\AppData\Local\Microsoft\Windows\Temporary Internet Files\Content.IE5\V7ZBZUH3\MC9000712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59" y="2887301"/>
            <a:ext cx="2631541" cy="2065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99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008313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/>
              <a:t>Respondents’ level of concern with statements about their community regarding ACCESS TO HEALTH CARE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1676400"/>
            <a:ext cx="3008313" cy="4800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Cost of health insurance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Cost of health care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Cost of prescription drugs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Adequacy of health insurance </a:t>
            </a:r>
            <a:r>
              <a:rPr lang="en-US" sz="1300" dirty="0"/>
              <a:t>(</a:t>
            </a:r>
            <a:r>
              <a:rPr lang="en-US" sz="1300" dirty="0" smtClean="0"/>
              <a:t>e.g., amount of copays, deductibles)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Respondents have moderately high levels of concern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Access to health insurance coverage of dental and/or </a:t>
            </a:r>
            <a:r>
              <a:rPr lang="en-US" sz="1300" dirty="0"/>
              <a:t>(e.g., preexisting conditions)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/>
              <a:t>Availability and/or cost of dental and/or vision insurance coverage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/>
              <a:t>Availability and/or cost vision </a:t>
            </a:r>
            <a:r>
              <a:rPr lang="en-US" sz="1300" dirty="0" smtClean="0"/>
              <a:t>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Respondents are least concerned about: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1300" dirty="0"/>
              <a:t>Distance to health care </a:t>
            </a:r>
            <a:r>
              <a:rPr lang="en-US" sz="1300" dirty="0" smtClean="0"/>
              <a:t>services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1300" dirty="0"/>
              <a:t>Availability of bilingual providers and/or </a:t>
            </a:r>
            <a:r>
              <a:rPr lang="en-US" sz="1300" dirty="0" smtClean="0"/>
              <a:t>translators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1300" dirty="0"/>
              <a:t>Patient confidentiality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/>
              <a:t>Availability of/access to transportation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3050"/>
            <a:ext cx="5638800" cy="628015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25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</a:t>
            </a:r>
            <a:br>
              <a:rPr lang="en-US" sz="2800" b="1" dirty="0" smtClean="0"/>
            </a:br>
            <a:r>
              <a:rPr lang="en-US" sz="2800" b="1" dirty="0" smtClean="0"/>
              <a:t>about their community regarding </a:t>
            </a:r>
            <a:br>
              <a:rPr lang="en-US" sz="2800" b="1" dirty="0" smtClean="0"/>
            </a:br>
            <a:r>
              <a:rPr lang="en-US" sz="2800" b="1" dirty="0" smtClean="0"/>
              <a:t>PHYSICAL AND MENTAL HEALTH</a:t>
            </a:r>
            <a:endParaRPr lang="en-US" sz="28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28800"/>
            <a:ext cx="5727708" cy="419441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4487" y="1435100"/>
            <a:ext cx="2627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Respondents are most concerned about: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Cancer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Chronic disease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Obesity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/>
              <a:t>S</a:t>
            </a:r>
            <a:r>
              <a:rPr lang="en-US" sz="1700" dirty="0" smtClean="0"/>
              <a:t>tress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b="1" dirty="0" smtClean="0"/>
          </a:p>
          <a:p>
            <a:pPr marL="285750" indent="-285750"/>
            <a:r>
              <a:rPr lang="en-US" sz="1700" b="1" dirty="0" smtClean="0"/>
              <a:t>Respondents are least concerned about</a:t>
            </a:r>
            <a:r>
              <a:rPr lang="en-US" sz="1700" b="1" dirty="0"/>
              <a:t>: </a:t>
            </a:r>
            <a:r>
              <a:rPr lang="en-US" sz="1700" dirty="0" smtClean="0"/>
              <a:t>(although </a:t>
            </a:r>
            <a:r>
              <a:rPr lang="en-US" sz="1700" dirty="0"/>
              <a:t>still moderately </a:t>
            </a:r>
            <a:r>
              <a:rPr lang="en-US" sz="1700" dirty="0" smtClean="0"/>
              <a:t>concerned)</a:t>
            </a:r>
            <a:r>
              <a:rPr lang="en-US" sz="1700" b="1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Suicide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Communicable disease</a:t>
            </a:r>
          </a:p>
        </p:txBody>
      </p:sp>
    </p:spTree>
    <p:extLst>
      <p:ext uri="{BB962C8B-B14F-4D97-AF65-F5344CB8AC3E}">
        <p14:creationId xmlns:p14="http://schemas.microsoft.com/office/powerpoint/2010/main" val="1176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Respondents’ level of concern with statements about the community regarding SUBSTANCE USE AND ABUSE</a:t>
            </a:r>
            <a:endParaRPr lang="en-US" sz="28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828800"/>
            <a:ext cx="5562600" cy="37338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2400" y="1435100"/>
            <a:ext cx="2971800" cy="48895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Respondents’ levels of concern regarding substance use and abuse are very similar and moderately high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09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7200"/>
            <a:ext cx="83280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828801"/>
            <a:ext cx="7772400" cy="838200"/>
          </a:xfrm>
        </p:spPr>
        <p:txBody>
          <a:bodyPr/>
          <a:lstStyle/>
          <a:p>
            <a:r>
              <a:rPr lang="en-US" cap="none" dirty="0" smtClean="0"/>
              <a:t>Personal Health Care Information</a:t>
            </a:r>
            <a:endParaRPr lang="en-US" cap="none" dirty="0"/>
          </a:p>
        </p:txBody>
      </p:sp>
      <p:pic>
        <p:nvPicPr>
          <p:cNvPr id="1031" name="Picture 7" descr="C:\Users\Kay.Schwarzwalter\AppData\Local\Microsoft\Windows\Temporary Internet Files\Content.IE5\2KX9ZR1W\MP9003056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376517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06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Study Design and 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endParaRPr lang="en-US" sz="2900" b="1" dirty="0" smtClean="0"/>
          </a:p>
          <a:p>
            <a:r>
              <a:rPr lang="en-US" sz="2900" b="1" dirty="0" smtClean="0"/>
              <a:t>Study Design</a:t>
            </a:r>
          </a:p>
          <a:p>
            <a:pPr lvl="1"/>
            <a:r>
              <a:rPr lang="en-US" sz="2500" dirty="0" smtClean="0"/>
              <a:t>Developed in collaboration with Fargo-Moorhead Community Health Needs Assessment Collaborative (FMCHNAC)</a:t>
            </a:r>
          </a:p>
          <a:p>
            <a:pPr lvl="1"/>
            <a:r>
              <a:rPr lang="en-US" sz="2500" dirty="0" err="1"/>
              <a:t>Scannable</a:t>
            </a:r>
            <a:r>
              <a:rPr lang="en-US" sz="2500" dirty="0"/>
              <a:t> mail </a:t>
            </a:r>
            <a:r>
              <a:rPr lang="en-US" sz="2500" dirty="0" smtClean="0"/>
              <a:t>survey – contained 27 questions</a:t>
            </a:r>
          </a:p>
          <a:p>
            <a:pPr lvl="1"/>
            <a:r>
              <a:rPr lang="en-US" sz="2500" dirty="0" smtClean="0"/>
              <a:t>Questions focused on:</a:t>
            </a:r>
          </a:p>
          <a:p>
            <a:pPr lvl="2"/>
            <a:r>
              <a:rPr lang="en-US" sz="2600" dirty="0"/>
              <a:t>Community </a:t>
            </a:r>
            <a:r>
              <a:rPr lang="en-US" sz="2600" dirty="0" smtClean="0"/>
              <a:t>assets/best things about the community</a:t>
            </a:r>
            <a:endParaRPr lang="en-US" sz="2600" dirty="0"/>
          </a:p>
          <a:p>
            <a:pPr lvl="2"/>
            <a:r>
              <a:rPr lang="en-US" sz="2600" dirty="0"/>
              <a:t>General concerns about </a:t>
            </a:r>
            <a:r>
              <a:rPr lang="en-US" sz="2600" dirty="0" smtClean="0"/>
              <a:t>the community</a:t>
            </a:r>
            <a:endParaRPr lang="en-US" sz="2600" dirty="0"/>
          </a:p>
          <a:p>
            <a:pPr lvl="2"/>
            <a:r>
              <a:rPr lang="en-US" sz="2600" dirty="0" smtClean="0"/>
              <a:t>Health </a:t>
            </a:r>
            <a:r>
              <a:rPr lang="en-US" sz="2600" dirty="0"/>
              <a:t>and wellness </a:t>
            </a:r>
            <a:r>
              <a:rPr lang="en-US" sz="2600" dirty="0" smtClean="0"/>
              <a:t>concerns about the community</a:t>
            </a:r>
            <a:endParaRPr lang="en-US" sz="2600" dirty="0"/>
          </a:p>
          <a:p>
            <a:pPr lvl="2"/>
            <a:r>
              <a:rPr lang="en-US" sz="2600" dirty="0" smtClean="0"/>
              <a:t>Personal </a:t>
            </a:r>
            <a:r>
              <a:rPr lang="en-US" sz="2600" dirty="0"/>
              <a:t>health care information</a:t>
            </a:r>
          </a:p>
          <a:p>
            <a:pPr lvl="2"/>
            <a:r>
              <a:rPr lang="en-US" sz="2600" dirty="0"/>
              <a:t>Demographic </a:t>
            </a:r>
            <a:r>
              <a:rPr lang="en-US" sz="2600" dirty="0" smtClean="0"/>
              <a:t>information</a:t>
            </a:r>
          </a:p>
          <a:p>
            <a:pPr lvl="1"/>
            <a:endParaRPr lang="en-US" sz="2500" dirty="0" smtClean="0"/>
          </a:p>
          <a:p>
            <a:r>
              <a:rPr lang="en-US" sz="2800" b="1" dirty="0" smtClean="0"/>
              <a:t>Methodology </a:t>
            </a:r>
            <a:endParaRPr lang="en-US" sz="2800" b="1" dirty="0"/>
          </a:p>
          <a:p>
            <a:pPr lvl="1"/>
            <a:r>
              <a:rPr lang="en-US" sz="2500" dirty="0"/>
              <a:t>Sent to 1,500 randomly selected households in Cass and Clay counties</a:t>
            </a:r>
          </a:p>
          <a:p>
            <a:pPr lvl="2"/>
            <a:r>
              <a:rPr lang="en-US" sz="2200" dirty="0"/>
              <a:t>236 completed surveys </a:t>
            </a:r>
            <a:r>
              <a:rPr lang="en-US" sz="2200" dirty="0" smtClean="0"/>
              <a:t>returned for a response rate of 17%</a:t>
            </a:r>
            <a:endParaRPr lang="en-US" sz="2200" dirty="0"/>
          </a:p>
          <a:p>
            <a:pPr lvl="3"/>
            <a:r>
              <a:rPr lang="en-US" dirty="0"/>
              <a:t>Generalizable </a:t>
            </a:r>
            <a:r>
              <a:rPr lang="en-US" dirty="0" smtClean="0"/>
              <a:t>sample; </a:t>
            </a:r>
            <a:r>
              <a:rPr lang="en-US" dirty="0"/>
              <a:t>confidence level of 95% </a:t>
            </a:r>
            <a:r>
              <a:rPr lang="en-US" dirty="0" smtClean="0"/>
              <a:t>with an </a:t>
            </a:r>
            <a:r>
              <a:rPr lang="en-US" dirty="0"/>
              <a:t>error rate of </a:t>
            </a:r>
            <a:r>
              <a:rPr lang="en-US" dirty="0" smtClean="0"/>
              <a:t>+/- </a:t>
            </a:r>
            <a:r>
              <a:rPr lang="en-US" dirty="0"/>
              <a:t>6%</a:t>
            </a:r>
          </a:p>
          <a:p>
            <a:pPr lvl="0"/>
            <a:endParaRPr lang="en-US" sz="2900" dirty="0" smtClean="0">
              <a:solidFill>
                <a:prstClr val="black"/>
              </a:solidFill>
            </a:endParaRPr>
          </a:p>
          <a:p>
            <a:pPr lvl="0"/>
            <a:r>
              <a:rPr lang="en-US" sz="2900" b="1" dirty="0" smtClean="0">
                <a:solidFill>
                  <a:prstClr val="black"/>
                </a:solidFill>
              </a:rPr>
              <a:t>Approved </a:t>
            </a:r>
            <a:r>
              <a:rPr lang="en-US" sz="2900" b="1" dirty="0">
                <a:solidFill>
                  <a:prstClr val="black"/>
                </a:solidFill>
              </a:rPr>
              <a:t>by the Institutional Review Board at North Dakota State University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61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/>
              <a:t>Respondents’ primary health care provider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1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905000"/>
            <a:ext cx="5499108" cy="33528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435100"/>
            <a:ext cx="2779713" cy="46910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Three in five respondents use Sanford Health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One in five respondents use </a:t>
            </a:r>
            <a:r>
              <a:rPr lang="en-US" sz="1700" b="1" dirty="0" err="1" smtClean="0"/>
              <a:t>Essentia</a:t>
            </a:r>
            <a:r>
              <a:rPr lang="en-US" sz="1700" b="1" dirty="0" smtClean="0"/>
              <a:t> Health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257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N=236</a:t>
            </a:r>
          </a:p>
          <a:p>
            <a:r>
              <a:rPr lang="en-US" sz="1200" dirty="0" smtClean="0"/>
              <a:t>*Percentages do not equal 100.0 due to multiple responses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36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/>
              <a:t>Respondents’ reasons for choosing primary </a:t>
            </a:r>
            <a:br>
              <a:rPr lang="en-US" sz="2800" b="1" dirty="0" smtClean="0"/>
            </a:br>
            <a:r>
              <a:rPr lang="en-US" sz="2800" b="1" dirty="0" smtClean="0"/>
              <a:t>health care provider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752600"/>
            <a:ext cx="5334000" cy="25146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68287" y="1252537"/>
            <a:ext cx="3008313" cy="46910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7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Top three reasons: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Quality of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Location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Availability of services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Cost is not an issue for most respondents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4267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N=236</a:t>
            </a:r>
            <a:br>
              <a:rPr lang="en-US" sz="1200" dirty="0"/>
            </a:br>
            <a:r>
              <a:rPr lang="en-US" sz="1200" dirty="0"/>
              <a:t>*Percentages do not equal 100.0 due to multiple responses.</a:t>
            </a:r>
          </a:p>
        </p:txBody>
      </p:sp>
    </p:spTree>
    <p:extLst>
      <p:ext uri="{BB962C8B-B14F-4D97-AF65-F5344CB8AC3E}">
        <p14:creationId xmlns:p14="http://schemas.microsoft.com/office/powerpoint/2010/main" val="14463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>Whether respondents had a cancer screening or cancer care in the past year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905000"/>
            <a:ext cx="5029200" cy="28194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0" y="1447800"/>
            <a:ext cx="3008313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b="1" dirty="0" smtClean="0"/>
              <a:t>One in three respondents have not had a cancer screening or cancer care in the past year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4724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N=223</a:t>
            </a:r>
          </a:p>
        </p:txBody>
      </p:sp>
    </p:spTree>
    <p:extLst>
      <p:ext uri="{BB962C8B-B14F-4D97-AF65-F5344CB8AC3E}">
        <p14:creationId xmlns:p14="http://schemas.microsoft.com/office/powerpoint/2010/main" val="16157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500" b="1" dirty="0" smtClean="0"/>
              <a:t>Among respondents who have not had a cancer screening or cancer care in the past year, reasons for not having done so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9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28800"/>
            <a:ext cx="5727708" cy="32004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219200"/>
            <a:ext cx="2779713" cy="47244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35.4% said it was not necessary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29.1% said doctor had not suggested it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15.2% said cost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10.1% said fear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Other reasons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Not due to have a screening (5)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Have chosen not to screen (3)</a:t>
            </a:r>
          </a:p>
          <a:p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5029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N=79</a:t>
            </a:r>
            <a:br>
              <a:rPr lang="en-US" sz="1200" dirty="0"/>
            </a:br>
            <a:r>
              <a:rPr lang="en-US" sz="1200" dirty="0"/>
              <a:t>*Percentages do not equal 100.0 due to multiple responses.</a:t>
            </a:r>
          </a:p>
        </p:txBody>
      </p:sp>
    </p:spTree>
    <p:extLst>
      <p:ext uri="{BB962C8B-B14F-4D97-AF65-F5344CB8AC3E}">
        <p14:creationId xmlns:p14="http://schemas.microsoft.com/office/powerpoint/2010/main" val="34718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Methods respondents have used to pay for health care costs over the last 12 months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499108" cy="31242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511299"/>
            <a:ext cx="2819400" cy="3744267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The majority of respondents paid with health insurance through an employer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26.3% used Medicare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26.1% used personal income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26.1% used private health insurance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024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N=236	</a:t>
            </a:r>
            <a:br>
              <a:rPr lang="en-US" sz="1200" dirty="0"/>
            </a:br>
            <a:r>
              <a:rPr lang="en-US" sz="1200" dirty="0"/>
              <a:t>*Percentages do not equal 100.0 percent due to multiple responses.</a:t>
            </a:r>
          </a:p>
        </p:txBody>
      </p:sp>
    </p:spTree>
    <p:extLst>
      <p:ext uri="{BB962C8B-B14F-4D97-AF65-F5344CB8AC3E}">
        <p14:creationId xmlns:p14="http://schemas.microsoft.com/office/powerpoint/2010/main" val="8303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7200"/>
            <a:ext cx="83280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828801"/>
            <a:ext cx="7772400" cy="838200"/>
          </a:xfrm>
        </p:spPr>
        <p:txBody>
          <a:bodyPr/>
          <a:lstStyle/>
          <a:p>
            <a:pPr algn="ctr"/>
            <a:r>
              <a:rPr lang="en-US" cap="none" dirty="0" smtClean="0"/>
              <a:t>Demographic Information</a:t>
            </a:r>
            <a:endParaRPr lang="en-US" cap="none" dirty="0"/>
          </a:p>
        </p:txBody>
      </p:sp>
      <p:pic>
        <p:nvPicPr>
          <p:cNvPr id="4098" name="Picture 2" descr="C:\Users\Kay.Schwarzwalter\AppData\Local\Microsoft\Windows\Temporary Internet Files\Content.IE5\NVMD9VY6\MP9004228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8708"/>
            <a:ext cx="5644892" cy="380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58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000" b="1" dirty="0" smtClean="0"/>
              <a:t>Respondents’ age</a:t>
            </a:r>
            <a:endParaRPr lang="en-US" sz="3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1219200"/>
            <a:ext cx="2779713" cy="46910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1700" b="1" dirty="0" smtClean="0"/>
              <a:t>The majority of respondents  are</a:t>
            </a: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/>
              <a:t> 45 to 64 years</a:t>
            </a:r>
          </a:p>
          <a:p>
            <a:endParaRPr lang="en-US" sz="1700" b="1" dirty="0"/>
          </a:p>
          <a:p>
            <a:r>
              <a:rPr lang="en-US" sz="1700" b="1" dirty="0"/>
              <a:t>29.1% </a:t>
            </a:r>
            <a:r>
              <a:rPr lang="en-US" sz="1700" b="1" dirty="0" smtClean="0"/>
              <a:t>are</a:t>
            </a: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 smtClean="0"/>
              <a:t>65 </a:t>
            </a:r>
            <a:r>
              <a:rPr lang="en-US" sz="1700" b="1" dirty="0"/>
              <a:t>years </a:t>
            </a:r>
            <a:r>
              <a:rPr lang="en-US" sz="1700" b="1" dirty="0" smtClean="0"/>
              <a:t>or older</a:t>
            </a:r>
            <a:endParaRPr lang="en-US" sz="1700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562600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048000" y="5105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N=234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22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smtClean="0"/>
              <a:t>Respondents’ highest level of education</a:t>
            </a:r>
            <a:endParaRPr lang="en-US" sz="1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1828800"/>
            <a:ext cx="5427471" cy="34290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304800" y="1633537"/>
            <a:ext cx="27035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The majority of respondents have a Bachelor’s degree or higher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Includes 25% who have a Graduate or Professional degree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700" dirty="0" smtClean="0"/>
          </a:p>
          <a:p>
            <a:r>
              <a:rPr lang="en-US" sz="1700" b="1" dirty="0" smtClean="0"/>
              <a:t>1 in 10 have, at most, a high school diploma or GED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5257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N=232</a:t>
            </a:r>
          </a:p>
        </p:txBody>
      </p:sp>
    </p:spTree>
    <p:extLst>
      <p:ext uri="{BB962C8B-B14F-4D97-AF65-F5344CB8AC3E}">
        <p14:creationId xmlns:p14="http://schemas.microsoft.com/office/powerpoint/2010/main" val="2944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Respondents’ gender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676400"/>
            <a:ext cx="4343400" cy="40856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81000" y="1524000"/>
            <a:ext cx="3008313" cy="2590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The gender distribution among respondents is evenly split between males and females</a:t>
            </a:r>
            <a:endParaRPr lang="en-US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5742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17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Whether respondents work/volunteer outside the home</a:t>
            </a:r>
            <a:endParaRPr lang="en-US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1" y="2057400"/>
            <a:ext cx="4191000" cy="394225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Three in four respondents said they work or volunteer outside their home</a:t>
            </a:r>
            <a:endParaRPr lang="en-US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5971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5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Community Assets/Best Things About the Community</a:t>
            </a:r>
          </a:p>
          <a:p>
            <a:endParaRPr lang="en-US" b="1" dirty="0" smtClean="0"/>
          </a:p>
          <a:p>
            <a:r>
              <a:rPr lang="en-US" b="1" dirty="0" smtClean="0"/>
              <a:t>High levels of agreement that community:</a:t>
            </a:r>
          </a:p>
          <a:p>
            <a:pPr lvl="1"/>
            <a:r>
              <a:rPr lang="en-US" dirty="0" smtClean="0"/>
              <a:t>Has quality educational opportunities and institutions</a:t>
            </a:r>
          </a:p>
          <a:p>
            <a:pPr lvl="1"/>
            <a:r>
              <a:rPr lang="en-US" dirty="0" smtClean="0"/>
              <a:t>Is a good place to raise kids </a:t>
            </a:r>
          </a:p>
          <a:p>
            <a:pPr lvl="1"/>
            <a:r>
              <a:rPr lang="en-US" dirty="0" smtClean="0"/>
              <a:t>Had quality school systems and programs for youth</a:t>
            </a:r>
          </a:p>
          <a:p>
            <a:pPr lvl="1"/>
            <a:r>
              <a:rPr lang="en-US" dirty="0"/>
              <a:t>Has quality health care</a:t>
            </a:r>
          </a:p>
          <a:p>
            <a:pPr lvl="1"/>
            <a:r>
              <a:rPr lang="en-US" dirty="0" smtClean="0"/>
              <a:t>Is a healthy place to live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Agreed </a:t>
            </a:r>
            <a:r>
              <a:rPr lang="en-US" b="1" dirty="0">
                <a:solidFill>
                  <a:prstClr val="black"/>
                </a:solidFill>
              </a:rPr>
              <a:t>the least </a:t>
            </a:r>
            <a:r>
              <a:rPr lang="en-US" b="1" dirty="0" smtClean="0">
                <a:solidFill>
                  <a:prstClr val="black"/>
                </a:solidFill>
              </a:rPr>
              <a:t>that:</a:t>
            </a:r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There is tolerance, inclusion, and open-mindedness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Respondents’ annual household income </a:t>
            </a:r>
            <a:br>
              <a:rPr lang="en-US" sz="3200" b="1" dirty="0" smtClean="0"/>
            </a:br>
            <a:r>
              <a:rPr lang="en-US" sz="3200" b="1" dirty="0" smtClean="0"/>
              <a:t>before taxes</a:t>
            </a:r>
            <a:endParaRPr lang="en-US" sz="1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05000"/>
            <a:ext cx="5252219" cy="35052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0" y="1752601"/>
            <a:ext cx="2779713" cy="3505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Among respondents: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700" dirty="0" smtClean="0"/>
              <a:t>25% have an annual household income of $40,000 to $69,999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685800" lvl="1">
              <a:buFont typeface="Arial" pitchFamily="34" charset="0"/>
              <a:buChar char="•"/>
            </a:pPr>
            <a:r>
              <a:rPr lang="en-US" sz="1700" dirty="0" smtClean="0"/>
              <a:t>25% have an annual household income of $70,000 to $119,999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 smtClean="0"/>
          </a:p>
          <a:p>
            <a:pPr marL="685800" lvl="1">
              <a:buFont typeface="Arial" pitchFamily="34" charset="0"/>
              <a:buChar char="•"/>
            </a:pPr>
            <a:r>
              <a:rPr lang="en-US" sz="1700" dirty="0" smtClean="0"/>
              <a:t>5% earn less than $20,000 annually</a:t>
            </a:r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410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Whether respondents own or rent </a:t>
            </a:r>
            <a:br>
              <a:rPr lang="en-US" sz="3600" b="1" dirty="0" smtClean="0"/>
            </a:br>
            <a:r>
              <a:rPr lang="en-US" sz="3600" b="1" dirty="0" smtClean="0"/>
              <a:t>their home</a:t>
            </a:r>
            <a:endParaRPr lang="en-US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905000"/>
            <a:ext cx="4343400" cy="40856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81000" y="1752600"/>
            <a:ext cx="3200400" cy="1143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Vast of majority of respondents own their home</a:t>
            </a:r>
            <a:endParaRPr lang="en-US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59714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N=234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Respondents’ race or ethnicity</a:t>
            </a:r>
            <a:endParaRPr lang="en-US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828800"/>
            <a:ext cx="6038592" cy="35052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4487" y="1663700"/>
            <a:ext cx="2398713" cy="34417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/>
              <a:t>Vast majority of respondents are white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5334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N=236</a:t>
            </a:r>
            <a:br>
              <a:rPr lang="en-US" sz="1200" dirty="0"/>
            </a:br>
            <a:r>
              <a:rPr lang="en-US" sz="1200" dirty="0"/>
              <a:t>*Percentages do not equal 100.0 due to multiple responses.</a:t>
            </a:r>
          </a:p>
        </p:txBody>
      </p:sp>
    </p:spTree>
    <p:extLst>
      <p:ext uri="{BB962C8B-B14F-4D97-AF65-F5344CB8AC3E}">
        <p14:creationId xmlns:p14="http://schemas.microsoft.com/office/powerpoint/2010/main" val="6144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/>
              <a:t>Whether respondents are the parent or </a:t>
            </a:r>
            <a:br>
              <a:rPr lang="en-US" sz="2800" b="1" dirty="0" smtClean="0"/>
            </a:br>
            <a:r>
              <a:rPr lang="en-US" sz="2800" b="1" dirty="0" smtClean="0"/>
              <a:t>primary caregiver of a child or children </a:t>
            </a:r>
            <a:br>
              <a:rPr lang="en-US" sz="2800" b="1" dirty="0" smtClean="0"/>
            </a:br>
            <a:r>
              <a:rPr lang="en-US" sz="2800" b="1" dirty="0" smtClean="0"/>
              <a:t>18 years of age or younger</a:t>
            </a:r>
            <a:endParaRPr lang="en-US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133600"/>
            <a:ext cx="4114800" cy="38705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57200" y="1981200"/>
            <a:ext cx="3581400" cy="175259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One in four respondents are the parent or primary caregiver of a child or children 18 years of age or younger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6019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38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Companion Report Comparisons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2012 Greater Fargo-Moorhead Community Health Needs Assessment of Residents &amp; 2012 Greater Fargo-Moorhead Community Health Needs Assessment of Community Leaders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b="1" dirty="0" smtClean="0"/>
              <a:t>Comparisons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(caution should be used when interpreting the comparisons as findings from the community leaders’ survey are not generalizable to the community)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Overall lower levels of agreement and concern than leaders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Overall higher levels of agreement and concern than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Community Assets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Agree most that</a:t>
            </a:r>
          </a:p>
          <a:p>
            <a:pPr lvl="1"/>
            <a:r>
              <a:rPr lang="en-US" dirty="0" smtClean="0"/>
              <a:t>There are quality higher education opportunities, institutions, school systems, and  programs for youth</a:t>
            </a:r>
          </a:p>
          <a:p>
            <a:pPr lvl="1"/>
            <a:r>
              <a:rPr lang="en-US" dirty="0" smtClean="0"/>
              <a:t>There is quality health care</a:t>
            </a:r>
          </a:p>
          <a:p>
            <a:pPr lvl="1"/>
            <a:r>
              <a:rPr lang="en-US" dirty="0" smtClean="0"/>
              <a:t>It is a good place to raise kids</a:t>
            </a:r>
          </a:p>
          <a:p>
            <a:r>
              <a:rPr lang="en-US" b="1" dirty="0" smtClean="0"/>
              <a:t>Agree less (than leaders) that</a:t>
            </a:r>
            <a:endParaRPr lang="en-US" b="1" dirty="0"/>
          </a:p>
          <a:p>
            <a:pPr lvl="1"/>
            <a:r>
              <a:rPr lang="en-US" dirty="0"/>
              <a:t>There is an engaged government</a:t>
            </a:r>
          </a:p>
          <a:p>
            <a:pPr lvl="1"/>
            <a:r>
              <a:rPr lang="en-US" dirty="0"/>
              <a:t>There is a sense you can make a difference</a:t>
            </a:r>
          </a:p>
          <a:p>
            <a:r>
              <a:rPr lang="en-US" b="1" dirty="0" smtClean="0"/>
              <a:t>Agree </a:t>
            </a:r>
            <a:r>
              <a:rPr lang="en-US" b="1" dirty="0"/>
              <a:t>the least </a:t>
            </a:r>
            <a:r>
              <a:rPr lang="en-US" b="1" dirty="0" smtClean="0"/>
              <a:t>that</a:t>
            </a:r>
            <a:endParaRPr lang="en-US" b="1" dirty="0"/>
          </a:p>
          <a:p>
            <a:pPr lvl="1"/>
            <a:r>
              <a:rPr lang="en-US" dirty="0"/>
              <a:t>There is tolerance, inclusion, and open-mindedness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Agree </a:t>
            </a:r>
            <a:r>
              <a:rPr lang="en-US" b="1" dirty="0"/>
              <a:t>most </a:t>
            </a:r>
            <a:r>
              <a:rPr lang="en-US" b="1" dirty="0" smtClean="0"/>
              <a:t>that</a:t>
            </a:r>
            <a:endParaRPr lang="en-US" b="1" dirty="0"/>
          </a:p>
          <a:p>
            <a:pPr lvl="1"/>
            <a:r>
              <a:rPr lang="en-US" dirty="0" smtClean="0"/>
              <a:t>There are quality </a:t>
            </a:r>
            <a:r>
              <a:rPr lang="en-US" dirty="0"/>
              <a:t>higher education opportunities, institutions, </a:t>
            </a:r>
            <a:r>
              <a:rPr lang="en-US" dirty="0" smtClean="0"/>
              <a:t>school </a:t>
            </a:r>
            <a:r>
              <a:rPr lang="en-US" dirty="0"/>
              <a:t>systems, and  programs for youth</a:t>
            </a:r>
          </a:p>
          <a:p>
            <a:pPr lvl="1"/>
            <a:r>
              <a:rPr lang="en-US" dirty="0" smtClean="0"/>
              <a:t>There is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health care</a:t>
            </a:r>
          </a:p>
          <a:p>
            <a:pPr lvl="1"/>
            <a:r>
              <a:rPr lang="en-US" dirty="0" smtClean="0"/>
              <a:t>It is a good </a:t>
            </a:r>
            <a:r>
              <a:rPr lang="en-US" dirty="0"/>
              <a:t>place to raise kids</a:t>
            </a:r>
          </a:p>
          <a:p>
            <a:r>
              <a:rPr lang="en-US" b="1" dirty="0" smtClean="0"/>
              <a:t>Agree more (than residents) that</a:t>
            </a:r>
            <a:endParaRPr lang="en-US" b="1" dirty="0"/>
          </a:p>
          <a:p>
            <a:pPr lvl="1"/>
            <a:r>
              <a:rPr lang="en-US" dirty="0"/>
              <a:t>There is an engaged government</a:t>
            </a:r>
          </a:p>
          <a:p>
            <a:pPr lvl="1"/>
            <a:r>
              <a:rPr lang="en-US" dirty="0"/>
              <a:t>There is a sense you can make a </a:t>
            </a:r>
            <a:r>
              <a:rPr lang="en-US" dirty="0" smtClean="0"/>
              <a:t>difference</a:t>
            </a:r>
          </a:p>
          <a:p>
            <a:r>
              <a:rPr lang="en-US" b="1" dirty="0" smtClean="0"/>
              <a:t>Agree </a:t>
            </a:r>
            <a:r>
              <a:rPr lang="en-US" b="1" dirty="0"/>
              <a:t>the least </a:t>
            </a:r>
            <a:r>
              <a:rPr lang="en-US" b="1" dirty="0" smtClean="0"/>
              <a:t>that</a:t>
            </a:r>
            <a:endParaRPr lang="en-US" b="1" dirty="0"/>
          </a:p>
          <a:p>
            <a:pPr lvl="1"/>
            <a:r>
              <a:rPr lang="en-US" dirty="0" smtClean="0"/>
              <a:t>There is effective transportation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General Concerns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Top concerns directed at aging population</a:t>
            </a:r>
          </a:p>
          <a:p>
            <a:r>
              <a:rPr lang="en-US" b="1" dirty="0" smtClean="0"/>
              <a:t>Also among top concerns</a:t>
            </a:r>
          </a:p>
          <a:p>
            <a:pPr lvl="1"/>
            <a:r>
              <a:rPr lang="en-US" dirty="0" smtClean="0"/>
              <a:t>Availability of employment opportunities</a:t>
            </a:r>
          </a:p>
          <a:p>
            <a:pPr lvl="1"/>
            <a:r>
              <a:rPr lang="en-US" dirty="0" smtClean="0"/>
              <a:t>Presence and influence of drug dealers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Garbage and litter</a:t>
            </a:r>
          </a:p>
          <a:p>
            <a:pPr lvl="1"/>
            <a:r>
              <a:rPr lang="en-US" dirty="0" smtClean="0"/>
              <a:t>Water and air quality</a:t>
            </a:r>
          </a:p>
          <a:p>
            <a:pPr lvl="1"/>
            <a:r>
              <a:rPr lang="en-US" dirty="0" smtClean="0"/>
              <a:t>Noise levels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Top </a:t>
            </a:r>
            <a:r>
              <a:rPr lang="en-US" b="1" dirty="0"/>
              <a:t>concerns directed at aging </a:t>
            </a:r>
            <a:r>
              <a:rPr lang="en-US" b="1" dirty="0" smtClean="0"/>
              <a:t>population</a:t>
            </a:r>
            <a:endParaRPr lang="en-US" b="1" dirty="0"/>
          </a:p>
          <a:p>
            <a:r>
              <a:rPr lang="en-US" b="1" dirty="0" smtClean="0"/>
              <a:t>Most concerned about domestic violence</a:t>
            </a:r>
          </a:p>
          <a:p>
            <a:r>
              <a:rPr lang="en-US" b="1" dirty="0" smtClean="0"/>
              <a:t>Also among top concerns</a:t>
            </a:r>
          </a:p>
          <a:p>
            <a:pPr lvl="1"/>
            <a:r>
              <a:rPr lang="en-US" dirty="0" smtClean="0"/>
              <a:t>Availability of quality child care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ullying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Garbage and litter</a:t>
            </a:r>
          </a:p>
          <a:p>
            <a:pPr lvl="1"/>
            <a:r>
              <a:rPr lang="en-US" dirty="0" smtClean="0"/>
              <a:t>Water and air quality</a:t>
            </a:r>
          </a:p>
          <a:p>
            <a:pPr lvl="1"/>
            <a:r>
              <a:rPr lang="en-US" dirty="0" smtClean="0"/>
              <a:t>Noise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Health and Wellness Concerns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Residents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Top concerns are access-related issues</a:t>
            </a:r>
          </a:p>
          <a:p>
            <a:pPr lvl="1"/>
            <a:r>
              <a:rPr lang="en-US" dirty="0" smtClean="0"/>
              <a:t>Cost of health insurance and health care</a:t>
            </a:r>
          </a:p>
          <a:p>
            <a:pPr lvl="1"/>
            <a:r>
              <a:rPr lang="en-US" dirty="0" smtClean="0"/>
              <a:t>Cost of prescription drugs</a:t>
            </a:r>
          </a:p>
          <a:p>
            <a:r>
              <a:rPr lang="en-US" b="1" dirty="0" smtClean="0"/>
              <a:t>Physical and mental health top concerns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Chronic disease</a:t>
            </a:r>
          </a:p>
          <a:p>
            <a:pPr lvl="1"/>
            <a:r>
              <a:rPr lang="en-US" dirty="0" smtClean="0"/>
              <a:t>Obesity 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Communicable disease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uicide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Community Leaders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Top concerns are access-related issues</a:t>
            </a:r>
          </a:p>
          <a:p>
            <a:pPr lvl="1"/>
            <a:r>
              <a:rPr lang="en-US" dirty="0" smtClean="0"/>
              <a:t>Cost of health insurance and health care</a:t>
            </a:r>
          </a:p>
          <a:p>
            <a:pPr lvl="1"/>
            <a:r>
              <a:rPr lang="en-US" dirty="0" smtClean="0"/>
              <a:t>Cost of prescription drugs</a:t>
            </a:r>
          </a:p>
          <a:p>
            <a:r>
              <a:rPr lang="en-US" b="1" dirty="0" smtClean="0"/>
              <a:t>Physical and mental health top concerns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Poor nutrition and eating habits</a:t>
            </a:r>
          </a:p>
          <a:p>
            <a:pPr lvl="1"/>
            <a:r>
              <a:rPr lang="en-US" dirty="0" smtClean="0"/>
              <a:t>Inactivity or lack of exercise</a:t>
            </a:r>
          </a:p>
          <a:p>
            <a:r>
              <a:rPr lang="en-US" b="1" dirty="0" smtClean="0"/>
              <a:t>Least concerned about</a:t>
            </a:r>
          </a:p>
          <a:p>
            <a:pPr lvl="1"/>
            <a:r>
              <a:rPr lang="en-US" dirty="0" smtClean="0"/>
              <a:t>Communicable disease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General Concerns about the Community </a:t>
            </a:r>
          </a:p>
          <a:p>
            <a:endParaRPr lang="en-US" b="1" dirty="0" smtClean="0"/>
          </a:p>
          <a:p>
            <a:r>
              <a:rPr lang="en-US" b="1" dirty="0" smtClean="0"/>
              <a:t>Highest levels of concern were for:</a:t>
            </a:r>
          </a:p>
          <a:p>
            <a:pPr lvl="1"/>
            <a:r>
              <a:rPr lang="en-US" dirty="0" smtClean="0"/>
              <a:t>The aging population</a:t>
            </a:r>
          </a:p>
          <a:p>
            <a:pPr lvl="1"/>
            <a:r>
              <a:rPr lang="en-US" dirty="0" smtClean="0"/>
              <a:t>Safety issues</a:t>
            </a:r>
          </a:p>
          <a:p>
            <a:pPr lvl="1"/>
            <a:r>
              <a:rPr lang="en-US" dirty="0" smtClean="0"/>
              <a:t>Economic issues</a:t>
            </a:r>
          </a:p>
          <a:p>
            <a:pPr lvl="1"/>
            <a:r>
              <a:rPr lang="en-US" dirty="0" smtClean="0"/>
              <a:t>Issues relating to children and youth</a:t>
            </a:r>
            <a:endParaRPr lang="en-US" dirty="0"/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Least concerned about:</a:t>
            </a:r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Environmental issues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/>
              <a:t>Most concern for:</a:t>
            </a:r>
          </a:p>
          <a:p>
            <a:r>
              <a:rPr lang="en-US" sz="2700" b="1" dirty="0" smtClean="0"/>
              <a:t>The </a:t>
            </a:r>
            <a:r>
              <a:rPr lang="en-US" sz="2700" b="1" dirty="0"/>
              <a:t>aging population</a:t>
            </a:r>
          </a:p>
          <a:p>
            <a:pPr lvl="1"/>
            <a:r>
              <a:rPr lang="en-US" sz="2500" dirty="0"/>
              <a:t>Availability/cost of long-term care</a:t>
            </a:r>
          </a:p>
          <a:p>
            <a:pPr lvl="1"/>
            <a:r>
              <a:rPr lang="en-US" sz="2500" dirty="0"/>
              <a:t>Availability of resources to help elderly stay in their homes</a:t>
            </a:r>
          </a:p>
          <a:p>
            <a:pPr lvl="1"/>
            <a:r>
              <a:rPr lang="en-US" sz="2500" dirty="0"/>
              <a:t>Availability of resources for family and friends caring for elders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pic>
        <p:nvPicPr>
          <p:cNvPr id="1027" name="Picture 3" descr="C:\Users\Kay.Schwarzwalter\AppData\Local\Microsoft\Windows\Temporary Internet Files\Content.IE5\2KX9ZR1W\MP9004444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794006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68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/>
              <a:t>Most concern for:</a:t>
            </a:r>
          </a:p>
          <a:p>
            <a:r>
              <a:rPr lang="en-US" sz="2700" b="1" dirty="0" smtClean="0"/>
              <a:t>Safety issues</a:t>
            </a:r>
          </a:p>
          <a:p>
            <a:pPr lvl="1"/>
            <a:r>
              <a:rPr lang="en-US" sz="2500" dirty="0"/>
              <a:t>Presence and influence of drug dealers</a:t>
            </a:r>
          </a:p>
          <a:p>
            <a:pPr lvl="1"/>
            <a:r>
              <a:rPr lang="en-US" sz="2500" dirty="0"/>
              <a:t>Domestic violence</a:t>
            </a:r>
          </a:p>
          <a:p>
            <a:pPr lvl="1"/>
            <a:r>
              <a:rPr lang="en-US" sz="2500" dirty="0"/>
              <a:t>Property crimes</a:t>
            </a:r>
          </a:p>
          <a:p>
            <a:pPr lvl="1"/>
            <a:r>
              <a:rPr lang="en-US" sz="2500" dirty="0"/>
              <a:t>Child abuse and neglect</a:t>
            </a:r>
          </a:p>
          <a:p>
            <a:endParaRPr lang="en-US" sz="2900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79248"/>
            <a:ext cx="2712955" cy="406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8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/>
              <a:t>Most concern for:</a:t>
            </a:r>
          </a:p>
          <a:p>
            <a:r>
              <a:rPr lang="en-US" sz="2700" b="1" dirty="0" smtClean="0"/>
              <a:t>Economic issues</a:t>
            </a:r>
          </a:p>
          <a:p>
            <a:pPr lvl="1"/>
            <a:r>
              <a:rPr lang="en-US" sz="2500" dirty="0">
                <a:solidFill>
                  <a:prstClr val="black"/>
                </a:solidFill>
              </a:rPr>
              <a:t>Employment opportunities, economic disparities between higher and lower classes</a:t>
            </a:r>
          </a:p>
          <a:p>
            <a:pPr lvl="1"/>
            <a:r>
              <a:rPr lang="en-US" sz="2500" dirty="0">
                <a:solidFill>
                  <a:prstClr val="black"/>
                </a:solidFill>
              </a:rPr>
              <a:t>Cost of living</a:t>
            </a:r>
          </a:p>
          <a:p>
            <a:endParaRPr lang="en-US" sz="2900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79600"/>
            <a:ext cx="315976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94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/>
              <a:t>Most concern for:</a:t>
            </a:r>
          </a:p>
          <a:p>
            <a:r>
              <a:rPr lang="en-US" sz="2700" b="1" dirty="0" smtClean="0"/>
              <a:t>Children and youth</a:t>
            </a:r>
          </a:p>
          <a:p>
            <a:pPr lvl="1"/>
            <a:r>
              <a:rPr lang="en-US" sz="2500" dirty="0"/>
              <a:t>Bullying</a:t>
            </a:r>
          </a:p>
          <a:p>
            <a:pPr lvl="1"/>
            <a:r>
              <a:rPr lang="en-US" sz="2500" dirty="0"/>
              <a:t>Availability/cost of quality child care</a:t>
            </a:r>
          </a:p>
          <a:p>
            <a:endParaRPr lang="en-US" sz="2900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pic>
        <p:nvPicPr>
          <p:cNvPr id="3074" name="Picture 2" descr="C:\Users\Kay.Schwarzwalter\AppData\Local\Microsoft\Windows\Temporary Internet Files\Content.IE5\V7ZBZUH3\MP9003091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6752"/>
            <a:ext cx="3657600" cy="244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23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1858</Words>
  <Application>Microsoft Office PowerPoint</Application>
  <PresentationFormat>On-screen Show (4:3)</PresentationFormat>
  <Paragraphs>419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2012 Greater Fargo-Moorhead Community Health Needs Assessment of Residents</vt:lpstr>
      <vt:lpstr>Introduction</vt:lpstr>
      <vt:lpstr>Study Design and Methodology</vt:lpstr>
      <vt:lpstr>Key Findings</vt:lpstr>
      <vt:lpstr>Key Findings</vt:lpstr>
      <vt:lpstr>Key Findings</vt:lpstr>
      <vt:lpstr>Key Findings</vt:lpstr>
      <vt:lpstr>Key Findings</vt:lpstr>
      <vt:lpstr>Key Findings</vt:lpstr>
      <vt:lpstr>Key Findings</vt:lpstr>
      <vt:lpstr>Key Findings</vt:lpstr>
      <vt:lpstr>Key Findings</vt:lpstr>
      <vt:lpstr>SURVEY RESULTS</vt:lpstr>
      <vt:lpstr>Survey Results</vt:lpstr>
      <vt:lpstr>Respondents’ level of agreement with statements about their community regarding PEOPLE</vt:lpstr>
      <vt:lpstr>Respondents’ level of agreement with statements about their community regarding  SERVICES AND RESOURCES</vt:lpstr>
      <vt:lpstr>Respondents’ level of agreement with statements about their community regarding QUALITY OF LIFE</vt:lpstr>
      <vt:lpstr>Survey Results</vt:lpstr>
      <vt:lpstr>Respondents’ level of concern with statements about their community regarding ECONOMIC ISSUES</vt:lpstr>
      <vt:lpstr>Respondents’ level of concern with statements about their community regarding TRANSPORTATION</vt:lpstr>
      <vt:lpstr>Respondents’ level of concern with statements about their community regarding ENVIRONMENT</vt:lpstr>
      <vt:lpstr>Respondents’ level of concern with statements about their community regarding CHILDREN AND YOUTH</vt:lpstr>
      <vt:lpstr>Respondents’ level of concern with statements about their community regarding THE AGING POPULATION</vt:lpstr>
      <vt:lpstr>Respondents’ level of concern with statements about their community regarding SAFETY</vt:lpstr>
      <vt:lpstr>Survey Results</vt:lpstr>
      <vt:lpstr>Respondents’ level of concern with statements about their community regarding ACCESS TO HEALTH CARE</vt:lpstr>
      <vt:lpstr>Respondents’ level of concern with statements  about their community regarding  PHYSICAL AND MENTAL HEALTH</vt:lpstr>
      <vt:lpstr>Respondents’ level of concern with statements about the community regarding SUBSTANCE USE AND ABUSE</vt:lpstr>
      <vt:lpstr>Personal Health Care Information</vt:lpstr>
      <vt:lpstr>Respondents’ primary health care provider </vt:lpstr>
      <vt:lpstr>Respondents’ reasons for choosing primary  health care provider </vt:lpstr>
      <vt:lpstr>Whether respondents had a cancer screening or cancer care in the past year </vt:lpstr>
      <vt:lpstr>Among respondents who have not had a cancer screening or cancer care in the past year, reasons for not having done so </vt:lpstr>
      <vt:lpstr>Methods respondents have used to pay for health care costs over the last 12 months </vt:lpstr>
      <vt:lpstr>Demographic Information</vt:lpstr>
      <vt:lpstr>Respondents’ age</vt:lpstr>
      <vt:lpstr>Respondents’ highest level of education</vt:lpstr>
      <vt:lpstr>Respondents’ gender</vt:lpstr>
      <vt:lpstr>Whether respondents work/volunteer outside the home</vt:lpstr>
      <vt:lpstr>Respondents’ annual household income  before taxes</vt:lpstr>
      <vt:lpstr>Whether respondents own or rent  their home</vt:lpstr>
      <vt:lpstr>Respondents’ race or ethnicity</vt:lpstr>
      <vt:lpstr>Whether respondents are the parent or  primary caregiver of a child or children  18 years of age or younger</vt:lpstr>
      <vt:lpstr>Companion Report Comparisons</vt:lpstr>
      <vt:lpstr>Comparisons (caution should be used when interpreting the comparisons as findings from the community leaders’ survey are not generalizable to the community)</vt:lpstr>
      <vt:lpstr>Community Assets</vt:lpstr>
      <vt:lpstr>General Concerns</vt:lpstr>
      <vt:lpstr>Health and Wellness Concerns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Fargo-Moorhead Community Health Needs Assessment of Residents</dc:title>
  <dc:creator>Student</dc:creator>
  <cp:lastModifiedBy>Windows User</cp:lastModifiedBy>
  <cp:revision>327</cp:revision>
  <dcterms:created xsi:type="dcterms:W3CDTF">2012-07-06T15:54:57Z</dcterms:created>
  <dcterms:modified xsi:type="dcterms:W3CDTF">2012-08-30T17:19:18Z</dcterms:modified>
</cp:coreProperties>
</file>